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 Semi Bold"/>
      <p:regular r:id="rId17"/>
    </p:embeddedFont>
    <p:embeddedFont>
      <p:font typeface="Crimson Pro Semi Bold"/>
      <p:regular r:id="rId18"/>
    </p:embeddedFont>
    <p:embeddedFont>
      <p:font typeface="Crimson Pro Semi Bold"/>
      <p:regular r:id="rId19"/>
    </p:embeddedFont>
    <p:embeddedFont>
      <p:font typeface="Crimson Pro Semi Bold"/>
      <p:regular r:id="rId20"/>
    </p:embeddedFont>
    <p:embeddedFont>
      <p:font typeface="Heebo"/>
      <p:regular r:id="rId21"/>
    </p:embeddedFont>
    <p:embeddedFont>
      <p:font typeface="Heeb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SaaS Funnel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Product Analytics Case Study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By: Pratim Rakshit | Data Source: Event-level logs (279 rows, PostgreSQL)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90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Final Takeaways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01491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6283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Prioritize Onboarding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118723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Fix the 39% drop-off with fewer steps, better guidance, and optional skips.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401491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7655362" y="26283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Restore Data Integrity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118723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Resolve tracking inconsistencies to ensure reliable funnel analysis.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298156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45249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Leverage Activation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01538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Enhance the experience to capitalize on its strong retention correlation.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298156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3" name="Text 11"/>
          <p:cNvSpPr/>
          <p:nvPr/>
        </p:nvSpPr>
        <p:spPr>
          <a:xfrm>
            <a:off x="7655362" y="45249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Nurture Users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01538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light nudges to strengthen early retention and encourage repeat usage.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6336539"/>
            <a:ext cx="13042821" cy="35957"/>
          </a:xfrm>
          <a:prstGeom prst="rect">
            <a:avLst/>
          </a:prstGeom>
          <a:solidFill>
            <a:srgbClr val="4C4C4D">
              <a:alpha val="5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93790" y="66276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Prepared by: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Pratim Rakshit |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Role: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Product &amp; Data Analyst |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Tools: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PostgreSQL, Excel, Power BI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8731" y="433983"/>
            <a:ext cx="3945612" cy="493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Objective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038731" y="1163836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5" name="Shape 2"/>
          <p:cNvSpPr/>
          <p:nvPr/>
        </p:nvSpPr>
        <p:spPr>
          <a:xfrm>
            <a:off x="6196489" y="1321594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2150F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6624" y="1451729"/>
            <a:ext cx="213003" cy="2130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6489" y="1952744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Drop-off Analysis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196489" y="2293977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where users exit the funnel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8731" y="2862024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10" name="Shape 6"/>
          <p:cNvSpPr/>
          <p:nvPr/>
        </p:nvSpPr>
        <p:spPr>
          <a:xfrm>
            <a:off x="6196489" y="3019782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2150F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6624" y="3149918"/>
            <a:ext cx="213003" cy="21300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6489" y="3650933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Stage Improvement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6196489" y="3992166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Pinpoint stages needing optimization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8731" y="4560213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15" name="Shape 10"/>
          <p:cNvSpPr/>
          <p:nvPr/>
        </p:nvSpPr>
        <p:spPr>
          <a:xfrm>
            <a:off x="6196489" y="4717971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2150FE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6624" y="4848106"/>
            <a:ext cx="213003" cy="21300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6489" y="5349121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Tracking Validation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6196489" y="5690354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Ensure data consistency across events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8731" y="6258401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20" name="Shape 14"/>
          <p:cNvSpPr/>
          <p:nvPr/>
        </p:nvSpPr>
        <p:spPr>
          <a:xfrm>
            <a:off x="6196489" y="6416159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2150FE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6624" y="6546294"/>
            <a:ext cx="213003" cy="21300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6489" y="7047309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Retention Insights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6196489" y="7388543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Analyze activation and repeat usage patterns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User Journey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Visit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 lands on platform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Sign Up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Account creation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Onboard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Initial setup process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Activate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First value moment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Repeat Use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Return engagement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6627"/>
            <a:ext cx="59943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Funnel Performance Data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90718"/>
            <a:ext cx="6244709" cy="34969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862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Stage Breakdown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99521" y="3443526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funnel shows strong initial engagement with 27 visits converting to 23 sign-ups. However, a significant drop occurs at onboarding (14 users), followed by an unusual increase at activation (18 users).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09920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pattern reveals both opportunities and data quality issues requiring immediate attention.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4959"/>
            <a:ext cx="72632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Conversion &amp; Drop-off Metrics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37366"/>
            <a:ext cx="13042821" cy="3917156"/>
          </a:xfrm>
          <a:prstGeom prst="roundRect">
            <a:avLst>
              <a:gd name="adj" fmla="val 86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74498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288869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Stage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288869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943" y="288869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Conversion %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2779" y="288869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Drop-off %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53901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Visit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353901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27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943" y="353901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85.2%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02779" y="353901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14.8%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18933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Sign Up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9108" y="418933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23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943" y="418933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60.9%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02779" y="418933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39.1%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483965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Onboard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9108" y="483965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14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5943" y="483965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Tracking Issue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02779" y="483965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N/A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462" y="548997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Activate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289108" y="548997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18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545943" y="548997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72.2%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802779" y="548997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27.8%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801410" y="599658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28462" y="614029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Repeat Use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4289108" y="614029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13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7545943" y="614029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—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0802779" y="614029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—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0536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85% Sign-Up Rate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604837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Strong landing page performance indicates effective value proposition and frictionless sign-up flow. This is a positive signal for marketing and acquisition teams.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99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Critical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92335"/>
            <a:ext cx="4196358" cy="4407218"/>
          </a:xfrm>
          <a:prstGeom prst="roundRect">
            <a:avLst>
              <a:gd name="adj" fmla="val 348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492335"/>
            <a:ext cx="121920" cy="4407218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749629"/>
            <a:ext cx="32595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Major Onboarding Drop-off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240048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39% of signed-up users do NOT complete onboarding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— the biggest leak in the funnel. Indicates onboarding friction, confusing UI, too many steps, or lack of user motivation.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5553551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FF0000"/>
                </a:highlight>
                <a:latin typeface="Heebo" pitchFamily="34" charset="0"/>
                <a:ea typeface="Heebo" pitchFamily="34" charset="-122"/>
                <a:cs typeface="Heebo" pitchFamily="34" charset="-120"/>
              </a:rPr>
              <a:t>This is the #1 area to improve.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492335"/>
            <a:ext cx="4196358" cy="4407218"/>
          </a:xfrm>
          <a:prstGeom prst="roundRect">
            <a:avLst>
              <a:gd name="adj" fmla="val 348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2492335"/>
            <a:ext cx="121920" cy="4407218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2749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Tracking Error Detected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3240048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Activation (18) &gt; Onboarding (14)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— impossible in a clean funnel. Proves missing onboarding events, incorrect event firing, or users activating without required onboarding.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565696" y="5553551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is an analytics instrumentation failure requiring event QA and tracking plan cleanup.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492335"/>
            <a:ext cx="4196358" cy="4407218"/>
          </a:xfrm>
          <a:prstGeom prst="roundRect">
            <a:avLst>
              <a:gd name="adj" fmla="val 348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09653" y="2492335"/>
            <a:ext cx="121920" cy="4407218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5" name="Text 13"/>
          <p:cNvSpPr/>
          <p:nvPr/>
        </p:nvSpPr>
        <p:spPr>
          <a:xfrm>
            <a:off x="9988868" y="2749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Strong Retention Signal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988868" y="3240048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72% of activated users return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— the core product delivers value. Activation creates an "Aha!" moment, and retention is healthy once users activate.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512" y="524708"/>
            <a:ext cx="4760833" cy="595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Findings Summary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1632109" y="2738318"/>
            <a:ext cx="2342317" cy="476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85%</a:t>
            </a:r>
            <a:endParaRPr lang="en-US" sz="3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5053" y="1548051"/>
            <a:ext cx="2856547" cy="28565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3178" y="4642485"/>
            <a:ext cx="238041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Acquisition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66512" y="5054084"/>
            <a:ext cx="42737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Visit → Sign Up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143863" y="2738318"/>
            <a:ext cx="2342317" cy="476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72%</a:t>
            </a:r>
            <a:endParaRPr lang="en-US" sz="3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807" y="1548051"/>
            <a:ext cx="2856547" cy="285654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24932" y="4642485"/>
            <a:ext cx="238041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Activation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178266" y="5054084"/>
            <a:ext cx="42737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Strong performance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10655618" y="2738318"/>
            <a:ext cx="2342317" cy="476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39%</a:t>
            </a:r>
            <a:endParaRPr lang="en-US" sz="37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562" y="1548051"/>
            <a:ext cx="2856547" cy="285654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636687" y="4642485"/>
            <a:ext cx="238041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Onboarding Drop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9690021" y="5054084"/>
            <a:ext cx="42737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Critical weakness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66512" y="5667955"/>
            <a:ext cx="13297376" cy="31313"/>
          </a:xfrm>
          <a:prstGeom prst="rect">
            <a:avLst/>
          </a:prstGeom>
          <a:solidFill>
            <a:srgbClr val="4C4C4D">
              <a:alpha val="50000"/>
            </a:srgbClr>
          </a:solidFill>
          <a:ln/>
        </p:spPr>
      </p:sp>
      <p:sp>
        <p:nvSpPr>
          <p:cNvPr id="16" name="Text 11"/>
          <p:cNvSpPr/>
          <p:nvPr/>
        </p:nvSpPr>
        <p:spPr>
          <a:xfrm>
            <a:off x="666512" y="6103739"/>
            <a:ext cx="238041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Strengths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666512" y="6591538"/>
            <a:ext cx="6416397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Acquisition performing well</a:t>
            </a:r>
            <a:endParaRPr lang="en-US" sz="1450" dirty="0"/>
          </a:p>
        </p:txBody>
      </p:sp>
      <p:sp>
        <p:nvSpPr>
          <p:cNvPr id="18" name="Text 13"/>
          <p:cNvSpPr/>
          <p:nvPr/>
        </p:nvSpPr>
        <p:spPr>
          <a:xfrm>
            <a:off x="666512" y="6962656"/>
            <a:ext cx="6416397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Activation delivers value</a:t>
            </a:r>
            <a:endParaRPr lang="en-US" sz="1450" dirty="0"/>
          </a:p>
        </p:txBody>
      </p:sp>
      <p:sp>
        <p:nvSpPr>
          <p:cNvPr id="19" name="Text 14"/>
          <p:cNvSpPr/>
          <p:nvPr/>
        </p:nvSpPr>
        <p:spPr>
          <a:xfrm>
            <a:off x="666512" y="7333774"/>
            <a:ext cx="6416397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Retention is healthy</a:t>
            </a:r>
            <a:endParaRPr lang="en-US" sz="1450" dirty="0"/>
          </a:p>
        </p:txBody>
      </p:sp>
      <p:sp>
        <p:nvSpPr>
          <p:cNvPr id="20" name="Text 15"/>
          <p:cNvSpPr/>
          <p:nvPr/>
        </p:nvSpPr>
        <p:spPr>
          <a:xfrm>
            <a:off x="7555111" y="6103739"/>
            <a:ext cx="238041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Weaknesses</a:t>
            </a:r>
            <a:endParaRPr lang="en-US" sz="1850" dirty="0"/>
          </a:p>
        </p:txBody>
      </p:sp>
      <p:sp>
        <p:nvSpPr>
          <p:cNvPr id="21" name="Text 16"/>
          <p:cNvSpPr/>
          <p:nvPr/>
        </p:nvSpPr>
        <p:spPr>
          <a:xfrm>
            <a:off x="7555111" y="6591538"/>
            <a:ext cx="6416397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Onboarding has major drop-off</a:t>
            </a:r>
            <a:endParaRPr lang="en-US" sz="1450" dirty="0"/>
          </a:p>
        </p:txBody>
      </p:sp>
      <p:sp>
        <p:nvSpPr>
          <p:cNvPr id="22" name="Text 17"/>
          <p:cNvSpPr/>
          <p:nvPr/>
        </p:nvSpPr>
        <p:spPr>
          <a:xfrm>
            <a:off x="7555111" y="6962656"/>
            <a:ext cx="6416397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Tracking broken between stages</a:t>
            </a:r>
            <a:endParaRPr lang="en-US" sz="1450" dirty="0"/>
          </a:p>
        </p:txBody>
      </p:sp>
      <p:sp>
        <p:nvSpPr>
          <p:cNvPr id="23" name="Text 18"/>
          <p:cNvSpPr/>
          <p:nvPr/>
        </p:nvSpPr>
        <p:spPr>
          <a:xfrm>
            <a:off x="7555111" y="7333774"/>
            <a:ext cx="6416397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integrity issues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2699"/>
            <a:ext cx="63741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Product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0510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160151"/>
            <a:ext cx="6407944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334458"/>
            <a:ext cx="29604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Fix Onboarding Drop-Off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824877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Highest Priority: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Reduce steps, remove unnecessary fields, add skip option, include progress bar, use tooltips, and provide templates.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4967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Expected Impact: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Higher completion, activation, and retention.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8548" y="180510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160151"/>
            <a:ext cx="6408063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0" name="Text 8"/>
          <p:cNvSpPr/>
          <p:nvPr/>
        </p:nvSpPr>
        <p:spPr>
          <a:xfrm>
            <a:off x="7428548" y="23344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Fix Tracking Issues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28548" y="2824877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Critical: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Audit event instrumentation, ensure proper event ordering, validate frontend/backend tracking, use tracking plan, add QA.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428548" y="404967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Expected Impact: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Correct funnel data and reliable insights.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5" name="Text 13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Strengthen Activation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829181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 ROI: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Surface key features earlier, trigger "Aha!" moment faster, reduce friction, add focused tours, provide persona-based actions.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705397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Expected Impact: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Faster activation and higher retention.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20" name="Text 18"/>
          <p:cNvSpPr/>
          <p:nvPr/>
        </p:nvSpPr>
        <p:spPr>
          <a:xfrm>
            <a:off x="7428548" y="5338763"/>
            <a:ext cx="28650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Improve Early Retention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email reminders (Day 1, 3), in-app notifications, weekly summaries, highlight features, and auto-save sessions.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428548" y="6691074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Expected Impact: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Higher repeat use and long-term retention.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2025-11-29T06:55:34Z</dcterms:created>
  <dcterms:modified xsi:type="dcterms:W3CDTF">2025-11-29T06:55:34Z</dcterms:modified>
</cp:coreProperties>
</file>